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145706662" r:id="rId6"/>
    <p:sldId id="2145706668" r:id="rId7"/>
    <p:sldId id="2145706669" r:id="rId8"/>
    <p:sldId id="2145706663" r:id="rId9"/>
    <p:sldId id="2145706650" r:id="rId10"/>
    <p:sldId id="2145706651" r:id="rId11"/>
    <p:sldId id="2145706652" r:id="rId12"/>
    <p:sldId id="2145706653" r:id="rId13"/>
    <p:sldId id="2145706654" r:id="rId14"/>
    <p:sldId id="2145706670" r:id="rId15"/>
    <p:sldId id="2145706703" r:id="rId16"/>
    <p:sldId id="2145706688" r:id="rId17"/>
    <p:sldId id="2145706674" r:id="rId18"/>
    <p:sldId id="2145706675" r:id="rId19"/>
    <p:sldId id="2145706676" r:id="rId20"/>
    <p:sldId id="2145706677" r:id="rId21"/>
    <p:sldId id="2145706704" r:id="rId22"/>
    <p:sldId id="2145706678" r:id="rId23"/>
    <p:sldId id="2145706689" r:id="rId24"/>
    <p:sldId id="2145706679" r:id="rId25"/>
    <p:sldId id="2145706680" r:id="rId26"/>
    <p:sldId id="2145706681" r:id="rId27"/>
    <p:sldId id="2145706682" r:id="rId28"/>
    <p:sldId id="2145706705" r:id="rId29"/>
    <p:sldId id="2145706683" r:id="rId30"/>
    <p:sldId id="2145706684" r:id="rId31"/>
    <p:sldId id="2145706685" r:id="rId32"/>
    <p:sldId id="2145706686" r:id="rId33"/>
    <p:sldId id="2145706687" r:id="rId34"/>
    <p:sldId id="2145706690" r:id="rId35"/>
    <p:sldId id="2145706691" r:id="rId36"/>
    <p:sldId id="2145706692" r:id="rId37"/>
    <p:sldId id="2145706693" r:id="rId38"/>
    <p:sldId id="2145706694" r:id="rId39"/>
    <p:sldId id="2145706695" r:id="rId40"/>
    <p:sldId id="2145706696" r:id="rId41"/>
    <p:sldId id="2145706697" r:id="rId42"/>
    <p:sldId id="2145706698" r:id="rId43"/>
    <p:sldId id="2145706699" r:id="rId44"/>
    <p:sldId id="2145706700" r:id="rId45"/>
    <p:sldId id="2145706702" r:id="rId46"/>
    <p:sldId id="2145706701" r:id="rId47"/>
    <p:sldId id="2145706706" r:id="rId48"/>
    <p:sldId id="2145706665" r:id="rId49"/>
    <p:sldId id="21457066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F42C6-A6EC-42DD-8ED7-BBFC14553099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C89BD-390C-4813-88A6-852650B52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55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46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38F1-79F4-4A11-A4E3-CAD7971AC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9B9AE-AA6A-4439-877C-DA332F8F1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65729-C9B7-480D-858F-0BAECCE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C0680-2A65-491B-9C12-DD5EB2F0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F3846-E7D3-43D7-8E44-806656E6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3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D902-0BF9-426C-BB41-4F23A61F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4B3D6-74ED-4808-904C-5D674E9DD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4DA6-F79D-45B5-A1A2-CA826200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63ED-BB30-4AC7-A0E2-08B50AF3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564A2-6582-45AA-B291-F22FD538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5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D11B7-D6B4-41D4-A3E8-CD010C039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D033D-C409-4B64-A5B3-F22FACCBD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90EF3-E4AF-412A-B9CA-07EF07F5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80A7-E1B6-421E-8623-0C6A347E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102AF-CDD9-4A41-B82B-87880846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0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6995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249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4358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783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F0CA-B3EF-4BE4-8225-9132E7D6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A44E1-9DEB-47DD-8111-91B48B6D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36F7E-E8C5-4C0F-A770-72366DC9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E8C0-746F-4F89-8D5F-8F2F1764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90323-3C0B-47D0-9AE4-C8EE580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3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7D48-11A1-475A-B217-37E91825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D79E4-AC05-4F8A-B398-3A771D8C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A7C80-4FB6-402F-B5C2-F6FD8E0F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B75E4-D52B-44D5-9506-19687F31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34E25-7906-49B1-887E-437EE97D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5A44-46D5-48F8-A55B-155D513A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C69B-4887-4EDE-93DF-C4C7A0A31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D202F-A780-47D1-AB31-2793CAEF6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F711D-9A28-484A-8050-13F6C9A7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8FB82-B784-4DA4-BE68-1401CC41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26D1-5D8D-478C-BE53-48C90C5E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04C5-72C7-4C78-943B-1C92894A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0D2F-411C-4057-93CE-EA341CBDA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93AB3-EB2A-467C-BC18-1E4BAE0BF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3B60A-10A0-4422-862F-FF8A59BC3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ECFBB-FFE7-4175-B304-F9A5E47A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CB7EA-191A-459F-A1D5-49CD304F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C74BE-0D59-43A0-953F-259145AC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941BA-8C8A-46F0-93FE-DBA79E48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242A-07F7-4E26-8170-5F120E7A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4EF52-6A89-4197-8954-D54F01B6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0766F-01B1-4BF1-AE03-3A4CF85B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C936-746B-41B0-8FB6-669E69949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5E2F6-6A3C-46D9-A66E-D6EF3B82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879BE-EDA4-4521-B4E4-9AF4301E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EE7A-9ECC-48F4-9CC9-A32B56CF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9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B0A8-122F-4A5A-A5AB-995BE516E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2C86-EA3A-417B-894D-A1995C80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9B4D5-C6B6-4546-B86C-7D8E06F63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22330-6F8E-419D-AA82-960D6E7A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F9A02-3415-498C-8BF4-AC1599D7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29289-19F2-46CF-A82B-D98A318B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6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BB30-EB21-4B0B-A0F9-8D9E9959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669CC-3045-4E59-9038-25920BB2D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6C717-F7FA-4760-A4C4-D427275F0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24AD5-8B58-45B1-B169-A518A10D2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BA403-90F9-46E5-953A-ECF6BD3F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F2FAF-638D-406A-BA1B-4D50893E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0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0362E-EE2C-4BD8-915B-5BF96A37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257E1-5447-4731-B0EE-B967789B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BC192-B953-46A9-B47C-1C8EFAB95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08F92-CF0C-4CE6-98AF-2DA1EF241F7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98F8-1117-4F6A-8128-564280CB6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8C8B5-51A6-490E-A370-BE127E80F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D3318-0F6C-40C6-B63F-04E300C0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8AD6-8FC6-4BEE-A1B6-6F46ACAB7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Data Science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6AF57-5667-4D46-924D-AD2990A5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Space X Falcon 9 Landing Analysis</a:t>
            </a:r>
          </a:p>
          <a:p>
            <a:r>
              <a:rPr lang="en-US" dirty="0"/>
              <a:t>By Edward Low</a:t>
            </a:r>
          </a:p>
        </p:txBody>
      </p:sp>
    </p:spTree>
    <p:extLst>
      <p:ext uri="{BB962C8B-B14F-4D97-AF65-F5344CB8AC3E}">
        <p14:creationId xmlns:p14="http://schemas.microsoft.com/office/powerpoint/2010/main" val="3286295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– </a:t>
            </a:r>
            <a:r>
              <a:rPr lang="en-US" dirty="0">
                <a:solidFill>
                  <a:schemeClr val="accent2"/>
                </a:solidFill>
              </a:rPr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3AA93-4A89-4C9E-AF21-6B1D837B5C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SCATTER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Payload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97E5C3-0229-4F4A-91A8-A5E22C1130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BAR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B1CCC-E4DB-4CD3-880A-2212EC6056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bar chart was produced to visualize the relationship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Success Rate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43D29-7267-45B3-9E41-F9AF22D0E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LINE CHARTS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3B6BE-FA9F-4878-9BD2-26B3B4EF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Success Rate and Year (i.e. the launch success yearly trend)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1221B71-29C8-4301-9C0F-51C64AF002E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61016E6-D9EE-41C2-9E63-E043E62FAB42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EAFE71-38B4-43D2-BB7D-79B9E3B5B446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80E07A9-3A8C-48E4-89E6-E73273FBA86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4AC724C-319B-4ED4-A0F4-ADF3E6427C3C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045D900-C50E-4D92-BD77-85478ED51149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928A252-D812-4851-B151-D1AF8EB42026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23A8EC-D5F4-432C-8FC4-44653A8EC4E0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959A9D-C398-49A3-8D66-868700FB64E7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F23A67-6876-4367-B808-1B3279027B90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C2D67E-401B-43D7-A850-0D1E190B7390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19FD71-DBEF-4D7A-9BE4-6448FD4AAB9B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68C236-AC68-4E68-920F-A3295FB25EEC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0A2103-FC87-4BF8-A2D9-85309DAAB6FD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DDD865A-6B6B-4CD7-ADB1-489DFDB86D6D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74AEC-7283-400B-8B47-9A56EAADBF61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Scatter charts are useful to observe relationships, or correlations, between two numeric variables.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9B91F-C564-4E0F-8D72-886A3A5C574A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C044DE-8C42-46A8-9E48-183702740F84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258431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 – </a:t>
            </a:r>
            <a:r>
              <a:rPr lang="en-US" dirty="0">
                <a:solidFill>
                  <a:schemeClr val="accent2"/>
                </a:solidFill>
              </a:rPr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To gather some information about the dataset, some SQL queries were performed. </a:t>
            </a:r>
          </a:p>
          <a:p>
            <a:endParaRPr lang="en-GB" sz="1600" dirty="0"/>
          </a:p>
          <a:p>
            <a:r>
              <a:rPr lang="en-GB" sz="1600" dirty="0"/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Rank the count of landing outcomes (such as Failure (drone ship) or Success (ground pad)) between the date 2010-06-04 and 2017-03-20, in descending order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503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analysis – </a:t>
            </a:r>
            <a:r>
              <a:rPr lang="en-US" dirty="0">
                <a:solidFill>
                  <a:schemeClr val="accent2"/>
                </a:solidFill>
              </a:rPr>
              <a:t>folium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accent2"/>
                </a:solidFill>
              </a:rPr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all launch sites on a map</a:t>
            </a:r>
          </a:p>
          <a:p>
            <a:pPr marL="647700" lvl="2" indent="-285750"/>
            <a:r>
              <a:rPr lang="en-GB" sz="1200" dirty="0"/>
              <a:t>Initialise the map using a Folium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200" dirty="0"/>
              <a:t> object</a:t>
            </a:r>
          </a:p>
          <a:p>
            <a:pPr marL="647700" lvl="2" indent="-285750"/>
            <a:r>
              <a:rPr lang="en-GB" sz="1200" dirty="0"/>
              <a:t>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 dirty="0"/>
              <a:t> and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for each launch site on the launch map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the success/failed launches for each site on a map</a:t>
            </a:r>
          </a:p>
          <a:p>
            <a:pPr marL="647700" lvl="2" indent="-285750"/>
            <a:r>
              <a:rPr lang="en-GB" sz="1200" dirty="0"/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/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/>
              <a:t>To put the launches into clusters, for each launch, 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to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200" dirty="0"/>
              <a:t> object.</a:t>
            </a:r>
          </a:p>
          <a:p>
            <a:pPr marL="647700" lvl="2" indent="-285750"/>
            <a:r>
              <a:rPr lang="en-GB" sz="1200" dirty="0"/>
              <a:t>Create an icon as a text label, assigning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/>
              <a:t>as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 dirty="0"/>
              <a:t> determined previously.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Calculate the distances between a launch site to its proximities</a:t>
            </a:r>
          </a:p>
          <a:p>
            <a:pPr marL="647700" lvl="2" indent="-285750"/>
            <a:r>
              <a:rPr lang="en-GB" sz="1200" dirty="0"/>
              <a:t>To explore the proximities of launch sites, calculations of distances between points can be made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values.</a:t>
            </a:r>
          </a:p>
          <a:p>
            <a:pPr marL="647700" lvl="2" indent="-285750"/>
            <a:r>
              <a:rPr lang="en-GB" sz="1200" dirty="0"/>
              <a:t>After marking a point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values, create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object to show the distance.</a:t>
            </a:r>
          </a:p>
          <a:p>
            <a:pPr marL="647700" lvl="2" indent="-285750"/>
            <a:r>
              <a:rPr lang="en-GB" sz="1200" dirty="0"/>
              <a:t>To display the distance line between two points, draw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 dirty="0"/>
              <a:t> and add this to the map.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0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dashboard – </a:t>
            </a:r>
            <a:r>
              <a:rPr lang="en-US" dirty="0" err="1">
                <a:solidFill>
                  <a:schemeClr val="accent2"/>
                </a:solidFill>
              </a:rPr>
              <a:t>Plotly</a:t>
            </a:r>
            <a:r>
              <a:rPr lang="en-US" dirty="0">
                <a:solidFill>
                  <a:schemeClr val="accent2"/>
                </a:solidFill>
              </a:rPr>
              <a:t> Dash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accent2"/>
                </a:solidFill>
              </a:rPr>
              <a:t>The following plots were added to a Plotly Dash dashboard to have an interactive visualisation of the data: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Pie chart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px.pie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showing the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This makes it clear to see which sites are most successful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chart could also be filtered (using a 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dcc.Dropdown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 object)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Scatter graph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px.scatter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to show the correlation between outcome (success or not) and payload 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This could be filtered (using a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RangeSlider()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object) by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It could also be filtered by booster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987DCC-17D6-4908-99E6-7D8B3662B1B4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</a:rPr>
              <a:t>The following steps were taking to develop, evaluate, and find the best performing classification model: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 - </a:t>
            </a:r>
            <a:r>
              <a:rPr lang="en-US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9E86AD-4F22-44EB-985C-3492E63D061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Development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74DE6FD-8B6A-4808-8CE8-E36BFA77926E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Split data into training and test data sets, using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/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Use the training data set to train the model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50B2867-39C2-445A-993F-32EE99985034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Using the output GridSearchCV object:</a:t>
            </a:r>
          </a:p>
          <a:p>
            <a:pPr marL="647700" lvl="2" indent="-285750"/>
            <a:r>
              <a:rPr lang="en-GB" sz="1000" dirty="0">
                <a:solidFill>
                  <a:schemeClr val="bg1"/>
                </a:solidFill>
              </a:rPr>
              <a:t>Check the tuned hyperparameters (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best_params</a:t>
            </a:r>
            <a:r>
              <a:rPr lang="en-GB" sz="1000" dirty="0">
                <a:solidFill>
                  <a:srgbClr val="61AFEF"/>
                </a:solidFill>
              </a:rPr>
              <a:t>_</a:t>
            </a:r>
            <a:r>
              <a:rPr lang="en-GB" sz="1000" dirty="0">
                <a:solidFill>
                  <a:schemeClr val="bg1"/>
                </a:solidFill>
              </a:rPr>
              <a:t>)</a:t>
            </a:r>
          </a:p>
          <a:p>
            <a:pPr marL="647700" lvl="2" indent="-285750"/>
            <a:r>
              <a:rPr lang="en-GB" sz="1000" dirty="0">
                <a:solidFill>
                  <a:schemeClr val="bg1"/>
                </a:solidFill>
              </a:rPr>
              <a:t>Check the accuracy (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score </a:t>
            </a:r>
            <a:r>
              <a:rPr lang="en-GB" sz="1000" dirty="0">
                <a:solidFill>
                  <a:schemeClr val="bg1"/>
                </a:solidFill>
              </a:rPr>
              <a:t>and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best_score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_</a:t>
            </a:r>
            <a:r>
              <a:rPr lang="en-GB" sz="1000" dirty="0">
                <a:solidFill>
                  <a:schemeClr val="bg1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Plot and examine the Confusion Matrix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DEF60D0-E34D-4BF2-91AF-AA41945706AD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Finding the Best Classification Model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16AF34B-A4D3-4B3C-BE8E-3FDD87E7BFDB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The model with the highest accuracy score is determined as the best performing model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5F135F2-FAEB-4ADF-8D3D-120DEB6BD95C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840AD5-887F-4118-870B-DC12633121B8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99DD02-F20F-411A-AA6B-19855569220E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D883C1-464F-4C67-B17F-FD5247B4E829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6B533D-FB98-45EA-AD25-C054F782A646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FDD900-2DAA-4B04-97DB-7AA2D5D3456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91955-5656-4290-A2B5-2129F205A14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EBE2BC-5CA9-4209-AADE-286EB67F83F2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1A1497-BE6F-478E-9A75-7701F69443A1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Graphic 31" descr="Trophy with solid fill">
            <a:extLst>
              <a:ext uri="{FF2B5EF4-FFF2-40B4-BE49-F238E27FC236}">
                <a16:creationId xmlns:a16="http://schemas.microsoft.com/office/drawing/2014/main" id="{CCC33B09-9283-4AA2-B86E-82F36479DE2E}"/>
              </a:ext>
            </a:extLst>
          </p:cNvPr>
          <p:cNvSpPr/>
          <p:nvPr/>
        </p:nvSpPr>
        <p:spPr>
          <a:xfrm>
            <a:off x="11470312" y="2299172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36" name="Graphic 34" descr="Gears with solid fill">
            <a:extLst>
              <a:ext uri="{FF2B5EF4-FFF2-40B4-BE49-F238E27FC236}">
                <a16:creationId xmlns:a16="http://schemas.microsoft.com/office/drawing/2014/main" id="{072446BE-97CC-4B96-BD1A-C57DDAD7EFF2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1C6504-1A1C-4808-89E7-A1415B71F97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737F48-4961-4CEE-9BF3-B2C24547F4A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7571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40" y="934561"/>
            <a:ext cx="4104382" cy="794064"/>
          </a:xfrm>
        </p:spPr>
        <p:txBody>
          <a:bodyPr/>
          <a:lstStyle/>
          <a:p>
            <a:pPr algn="ctr"/>
            <a:r>
              <a:rPr lang="en-GB" sz="5400" dirty="0"/>
              <a:t>Results</a:t>
            </a:r>
            <a:r>
              <a:rPr lang="en-GB" sz="4400" dirty="0"/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B30411E9-F855-4B0F-9D2C-22D62BEBFAA5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6F7280D8-18F2-49ED-AED6-846EA92971CF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323FB2B-9F0E-40D7-9DF7-6512AA49013B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78971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921169"/>
            <a:ext cx="11386134" cy="1015663"/>
          </a:xfrm>
        </p:spPr>
        <p:txBody>
          <a:bodyPr/>
          <a:lstStyle/>
          <a:p>
            <a:r>
              <a:rPr lang="en-GB" dirty="0"/>
              <a:t>EDA - </a:t>
            </a:r>
            <a:r>
              <a:rPr lang="en-GB" dirty="0">
                <a:solidFill>
                  <a:schemeClr val="accent2"/>
                </a:solidFill>
              </a:rPr>
              <a:t>WITH VISUALIZATION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8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 Site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91187" cy="4951413"/>
          </a:xfrm>
        </p:spPr>
        <p:txBody>
          <a:bodyPr/>
          <a:lstStyle/>
          <a:p>
            <a:r>
              <a:rPr lang="en-GB" sz="1600" dirty="0"/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Above a flight number of around 30, there are significantly more successful landings (Class = 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681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323035" cy="4951413"/>
          </a:xfrm>
        </p:spPr>
        <p:txBody>
          <a:bodyPr/>
          <a:lstStyle/>
          <a:p>
            <a:r>
              <a:rPr lang="en-GB" sz="1600" dirty="0"/>
              <a:t>The scatter plot of Launch Site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Above a payload mass of around 7000 kg, there are very few unsuccessful landings, but there is also far less data for these heavier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There is no clear correlation between payload mass and success rate for a given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489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Rate vs. Orbit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83075" cy="4951413"/>
          </a:xfrm>
        </p:spPr>
        <p:txBody>
          <a:bodyPr/>
          <a:lstStyle/>
          <a:p>
            <a:r>
              <a:rPr lang="en-GB" sz="1600" dirty="0"/>
              <a:t>The bar chart of Success Rate vs. Orbit Type shows that the following orbits have the highest (100%)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ES-L1 (Earth-Sun First Lagrangian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GEO (Geostationary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HEO (High Earth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SSO (Sun-synchronous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dirty="0"/>
              <a:t>The orbit with the lowest (0%) success rate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 (Heliocentric Orbit)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76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6DA5-8CCA-4DE7-B795-84D2C0F5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E8C7-708B-4DE0-A110-31E044E5C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Executive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94124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11067" cy="4951413"/>
          </a:xfrm>
        </p:spPr>
        <p:txBody>
          <a:bodyPr/>
          <a:lstStyle/>
          <a:p>
            <a:r>
              <a:rPr lang="en-GB" sz="1600" dirty="0"/>
              <a:t>This scatter plot of Orbit Type vs. Flight number shows a few useful things that the previous plots did not,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100% 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There is little relationship between Flight Number and Success Rate for GTO.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291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827091" cy="4951413"/>
          </a:xfrm>
        </p:spPr>
        <p:txBody>
          <a:bodyPr/>
          <a:lstStyle/>
          <a:p>
            <a:r>
              <a:rPr lang="en-GB" sz="1600" dirty="0"/>
              <a:t>This scatter plot of Orbit Type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following orbit types have more success with heavy payloads: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PO (although the number of data points is small)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ISS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For GTO, the relationship between payload mass and success rate is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VLEO (Very Low Earth Orbit) launches are associated with heavier payloads, which makes intuitive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471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Yearly Trend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259139" cy="4951413"/>
          </a:xfrm>
        </p:spPr>
        <p:txBody>
          <a:bodyPr/>
          <a:lstStyle/>
          <a:p>
            <a:r>
              <a:rPr lang="en-GB" sz="1600" dirty="0"/>
              <a:t>The line chart of yearly average success rate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After 2016, there was always a greater than 50% chance of success.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3032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921169"/>
            <a:ext cx="11386134" cy="1015663"/>
          </a:xfrm>
        </p:spPr>
        <p:txBody>
          <a:bodyPr/>
          <a:lstStyle/>
          <a:p>
            <a:r>
              <a:rPr lang="en-GB" dirty="0"/>
              <a:t>EDA - </a:t>
            </a:r>
            <a:r>
              <a:rPr lang="en-GB" dirty="0">
                <a:solidFill>
                  <a:schemeClr val="accent2"/>
                </a:solidFill>
              </a:rPr>
              <a:t>WITH SQL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1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Launch Site Names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1447800"/>
            <a:ext cx="11382374" cy="4951413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Find the names of the unique launch sites.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word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UNIQUE</a:t>
            </a:r>
            <a:r>
              <a:rPr lang="en-GB" dirty="0"/>
              <a:t> returns only unique values from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LAUNCH_SITE</a:t>
            </a:r>
            <a:r>
              <a:rPr lang="en-GB" dirty="0"/>
              <a:t> column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SPACEXTBL</a:t>
            </a:r>
            <a:r>
              <a:rPr lang="en-GB" dirty="0"/>
              <a:t>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53322C-9E51-4115-A482-EF76877B1F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801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 Begin with 'CCA'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LIMIT 5</a:t>
            </a:r>
            <a:r>
              <a:rPr lang="en-GB" dirty="0"/>
              <a:t> fetches only 5 records, and the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LIKE</a:t>
            </a:r>
            <a:r>
              <a:rPr lang="en-GB" dirty="0"/>
              <a:t> keyword is used with the wild card </a:t>
            </a:r>
            <a:r>
              <a:rPr lang="en-GB" dirty="0">
                <a:solidFill>
                  <a:srgbClr val="789865"/>
                </a:solidFill>
                <a:latin typeface="Consolas" panose="020B0609020204030204" pitchFamily="49" charset="0"/>
              </a:rPr>
              <a:t>‘CCA%’</a:t>
            </a:r>
            <a:r>
              <a:rPr lang="en-GB" dirty="0"/>
              <a:t> to retrieve string values beginning with ‘CCA’. </a:t>
            </a:r>
          </a:p>
          <a:p>
            <a:endParaRPr lang="en-GB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AC64F1-8C9D-4DBB-8A19-98182982246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87255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is used to calculate the total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</a:t>
            </a:r>
            <a:r>
              <a:rPr lang="en-GB" dirty="0"/>
              <a:t> 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(and the 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C50FD34-5E89-43E4-B0A3-875A7B0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85504F-EB95-434D-BFDE-57EEB165C10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1167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Payload Mass by F9 v1.1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Calculate the average payload mass carried by booster version F9 v1.1.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AVG</a:t>
            </a:r>
            <a:r>
              <a:rPr lang="en-GB" dirty="0"/>
              <a:t> keyword is used to calculate the average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PAYLOAD_MASS__KG_</a:t>
            </a:r>
            <a:r>
              <a:rPr lang="en-GB" dirty="0">
                <a:solidFill>
                  <a:srgbClr val="D69D68"/>
                </a:solidFill>
                <a:latin typeface="+mj-lt"/>
              </a:rPr>
              <a:t> </a:t>
            </a:r>
            <a:r>
              <a:rPr lang="en-GB" dirty="0"/>
              <a:t>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/>
              <a:t>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1B4DEE-B97E-4921-9A67-9F2D2730D05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30429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SUCCESSFUL GROUND LANDING DATE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MIN</a:t>
            </a:r>
            <a:r>
              <a:rPr lang="en-GB" dirty="0"/>
              <a:t> keyword is used to calculate the minimum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DATE</a:t>
            </a:r>
            <a:r>
              <a:rPr lang="en-GB" dirty="0">
                <a:solidFill>
                  <a:srgbClr val="D69D68"/>
                </a:solidFill>
              </a:rPr>
              <a:t> </a:t>
            </a:r>
            <a:r>
              <a:rPr lang="en-GB" dirty="0"/>
              <a:t>column, i.e. the first date,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/>
              <a:t>keyword (and the associated condition) filters the results to only the successful ground pad landings.</a:t>
            </a:r>
          </a:p>
          <a:p>
            <a:endParaRPr lang="en-GB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549343-9BDE-4AD6-956A-51D7C55E2D4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68128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Successful Drone Ship Landing with Payload between 4000 and 6000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to include only those that satisfy both conditions in the brackets (as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keyword is also used).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10911A-B0A5-4963-A1A6-A1E9F9E4AD9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43685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44B6-5939-46F7-A1CF-AB2683A7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47BB2-F506-4DAD-9004-EA2DC8E4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GB" i="0" dirty="0">
                <a:solidFill>
                  <a:schemeClr val="accent2"/>
                </a:solidFill>
                <a:effectLst/>
              </a:rPr>
              <a:t>Summary of Methodologies:</a:t>
            </a:r>
          </a:p>
          <a:p>
            <a:pPr marL="184150" lvl="2" indent="0">
              <a:buNone/>
            </a:pPr>
            <a:r>
              <a:rPr lang="en-GB" sz="1800" i="0" dirty="0">
                <a:effectLst/>
              </a:rPr>
              <a:t>This project follows </a:t>
            </a:r>
            <a:r>
              <a:rPr lang="en-GB" sz="1800" dirty="0"/>
              <a:t>these </a:t>
            </a:r>
            <a:r>
              <a:rPr lang="en-GB" sz="1800" i="0" dirty="0">
                <a:effectLst/>
              </a:rPr>
              <a:t>steps: </a:t>
            </a:r>
          </a:p>
          <a:p>
            <a:pPr marL="819150" lvl="2" indent="-457200"/>
            <a:r>
              <a:rPr lang="en-GB" i="0" dirty="0">
                <a:effectLst/>
              </a:rPr>
              <a:t>Data Collection</a:t>
            </a:r>
          </a:p>
          <a:p>
            <a:pPr marL="819150" lvl="2" indent="-457200"/>
            <a:r>
              <a:rPr lang="en-GB" dirty="0"/>
              <a:t>Data Wrangling</a:t>
            </a:r>
            <a:r>
              <a:rPr lang="en-GB" i="0" dirty="0">
                <a:effectLst/>
              </a:rPr>
              <a:t> </a:t>
            </a:r>
          </a:p>
          <a:p>
            <a:pPr marL="819150" lvl="2" indent="-457200"/>
            <a:r>
              <a:rPr lang="en-GB" i="0" dirty="0">
                <a:effectLst/>
              </a:rPr>
              <a:t>Exploratory Data Analysis</a:t>
            </a:r>
          </a:p>
          <a:p>
            <a:pPr marL="819150" lvl="2" indent="-457200"/>
            <a:r>
              <a:rPr lang="en-GB" dirty="0"/>
              <a:t>Interactive Visual Analytics</a:t>
            </a:r>
          </a:p>
          <a:p>
            <a:pPr marL="819150" lvl="2" indent="-457200"/>
            <a:r>
              <a:rPr lang="en-GB" i="0" dirty="0">
                <a:effectLst/>
              </a:rPr>
              <a:t>Predictive Analysis (Classification)</a:t>
            </a:r>
          </a:p>
          <a:p>
            <a:pPr lvl="2" indent="0">
              <a:buNone/>
            </a:pPr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Summary of Results:</a:t>
            </a:r>
          </a:p>
          <a:p>
            <a:pPr marL="184150" lvl="2" indent="0">
              <a:buNone/>
            </a:pPr>
            <a:r>
              <a:rPr lang="en-GB" sz="1800" i="0" dirty="0">
                <a:effectLst/>
              </a:rPr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Predictive analysis of classification models</a:t>
            </a:r>
          </a:p>
          <a:p>
            <a:endParaRPr lang="en-US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DA7735FA-71C9-4731-A372-800FE0E95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6D1BB-D736-4065-9DDB-AA190E8F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03" y="3429000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D9765-2905-47DF-9E7B-4CDBD9781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0D1D3-AF81-4C66-B72F-863F63FE88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41441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Number of Successful and Failure Mission Outcomes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COUNT</a:t>
            </a:r>
            <a:r>
              <a:rPr lang="en-GB" dirty="0"/>
              <a:t> keyword is used to calculate the total number of mission outcomes,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GROUPBY</a:t>
            </a:r>
            <a:r>
              <a:rPr lang="en-GB" dirty="0"/>
              <a:t> keyword is also used to group these results by the type of mission outcome.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0A55F6-95C7-4941-9E59-02BD45A5A20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27110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Boosters Carried Maximum Payload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9219579" cy="495141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subquery is used here.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SELECT</a:t>
            </a:r>
            <a:r>
              <a:rPr lang="en-GB" dirty="0"/>
              <a:t> statement within the brackets finds the maximum payload, and this value is used in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condition.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DISTINCT</a:t>
            </a:r>
            <a:r>
              <a:rPr lang="en-GB" dirty="0"/>
              <a:t> 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7B3AE1-6D36-4754-9B2A-EE291B5EC6E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4706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Launch Records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16B8CA-7D59-4050-A066-9B5625E6A7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77568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61678"/>
            <a:ext cx="10515600" cy="1325563"/>
          </a:xfrm>
        </p:spPr>
        <p:txBody>
          <a:bodyPr/>
          <a:lstStyle/>
          <a:p>
            <a:r>
              <a:rPr lang="en-GB" dirty="0"/>
              <a:t>Rank Landing Outcomes Between 2010-06-04 and 2017-03-20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with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keyword to filter the results to dates only within those specified. The results are then grouped and ordered, using the keywords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 BY</a:t>
            </a:r>
            <a:r>
              <a:rPr lang="en-GB" dirty="0"/>
              <a:t> and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ORDER BY</a:t>
            </a:r>
            <a:r>
              <a:rPr lang="en-GB" dirty="0"/>
              <a:t>, respectively, where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DESC</a:t>
            </a:r>
            <a:r>
              <a:rPr lang="en-GB" dirty="0"/>
              <a:t> is used to specify the descending order.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0593BBD-21D6-4EFD-BA6D-CF55DBAFE91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1042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1323344"/>
            <a:ext cx="11386134" cy="3046988"/>
          </a:xfrm>
        </p:spPr>
        <p:txBody>
          <a:bodyPr/>
          <a:lstStyle/>
          <a:p>
            <a:r>
              <a:rPr lang="en-GB" dirty="0"/>
              <a:t>LAUNCH SITES PROXIMITY ANALYSIS – </a:t>
            </a:r>
            <a:r>
              <a:rPr lang="en-GB" dirty="0">
                <a:solidFill>
                  <a:schemeClr val="accent2"/>
                </a:solidFill>
              </a:rPr>
              <a:t>FOLIUM INTERACTIVE MAP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0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46804"/>
            <a:ext cx="10515600" cy="1325563"/>
          </a:xfrm>
        </p:spPr>
        <p:txBody>
          <a:bodyPr/>
          <a:lstStyle/>
          <a:p>
            <a:r>
              <a:rPr lang="en-GB" dirty="0"/>
              <a:t>ALL LAUNCH SITES ON A 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4458153"/>
            <a:ext cx="6051227" cy="2129771"/>
          </a:xfrm>
        </p:spPr>
        <p:txBody>
          <a:bodyPr anchor="ctr"/>
          <a:lstStyle/>
          <a:p>
            <a:r>
              <a:rPr lang="en-GB" dirty="0"/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SUCCESS/FAILED LAUNCHES FOR EACH 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7174" y="1447801"/>
            <a:ext cx="5203825" cy="2139004"/>
          </a:xfrm>
        </p:spPr>
        <p:txBody>
          <a:bodyPr anchor="ctr"/>
          <a:lstStyle/>
          <a:p>
            <a:r>
              <a:rPr lang="en-GB" dirty="0"/>
              <a:t>Launches have been grouped into clusters, and annotated with </a:t>
            </a:r>
            <a:r>
              <a:rPr lang="en-GB" dirty="0">
                <a:solidFill>
                  <a:srgbClr val="058A05"/>
                </a:solidFill>
              </a:rPr>
              <a:t>green icons </a:t>
            </a:r>
            <a:r>
              <a:rPr lang="en-GB" dirty="0"/>
              <a:t>for successful launches, and </a:t>
            </a:r>
            <a:r>
              <a:rPr lang="en-GB" dirty="0">
                <a:solidFill>
                  <a:srgbClr val="FF0505"/>
                </a:solidFill>
              </a:rPr>
              <a:t>red icons </a:t>
            </a:r>
            <a:r>
              <a:rPr lang="en-GB" dirty="0"/>
              <a:t>for failed launches.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CCAFS SLC-40 and CCAFS LC-40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KSC LC-39A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398094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PROXIMITY OF LAUNCH SITES TO OTHER POINTS OF INTEREST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68208" y="1196752"/>
            <a:ext cx="3826538" cy="2111402"/>
          </a:xfrm>
        </p:spPr>
        <p:txBody>
          <a:bodyPr>
            <a:normAutofit fontScale="92500" lnSpcReduction="10000"/>
          </a:bodyPr>
          <a:lstStyle/>
          <a:p>
            <a:r>
              <a:rPr lang="en-GB" sz="1200" dirty="0"/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</a:rPr>
              <a:t>YES.</a:t>
            </a:r>
            <a:r>
              <a:rPr lang="en-GB" sz="1200" dirty="0"/>
              <a:t> The coastline is only 0.87 km due East.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highway is only 0.59km away. 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railway is only 1.29 km away.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city is 51.74 km away.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381808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60" y="1245590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BECE6-E742-4972-B0B5-12B361F46DE6}"/>
              </a:ext>
            </a:extLst>
          </p:cNvPr>
          <p:cNvSpPr txBox="1"/>
          <p:nvPr/>
        </p:nvSpPr>
        <p:spPr>
          <a:xfrm>
            <a:off x="479376" y="1163716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</a:t>
            </a:r>
            <a:r>
              <a:rPr lang="en-GB" sz="1600" dirty="0">
                <a:solidFill>
                  <a:schemeClr val="accent2"/>
                </a:solidFill>
              </a:rPr>
              <a:t>CCAFS SLC-40 </a:t>
            </a:r>
            <a:r>
              <a:rPr lang="en-GB" sz="1600" dirty="0">
                <a:solidFill>
                  <a:schemeClr val="bg1"/>
                </a:solidFill>
              </a:rPr>
              <a:t>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156131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/>
          <a:lstStyle/>
          <a:p>
            <a:r>
              <a:rPr lang="en-GB" dirty="0"/>
              <a:t>interactive dashboard  - </a:t>
            </a:r>
            <a:r>
              <a:rPr lang="en-GB" dirty="0">
                <a:solidFill>
                  <a:schemeClr val="accent2"/>
                </a:solidFill>
              </a:rPr>
              <a:t>Plotly Dash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1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count for all sites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16280" y="1447800"/>
            <a:ext cx="3194720" cy="4616097"/>
          </a:xfrm>
        </p:spPr>
        <p:txBody>
          <a:bodyPr anchor="ctr"/>
          <a:lstStyle/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289786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8EE7-47DD-4CB2-90EE-C56ABA94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735A6-9010-48F6-91D9-48D0B4950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endParaRPr lang="en-US" dirty="0"/>
          </a:p>
          <a:p>
            <a:r>
              <a:rPr lang="en-US" dirty="0"/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endParaRPr lang="en-US" dirty="0"/>
          </a:p>
          <a:p>
            <a:r>
              <a:rPr lang="en-US" dirty="0"/>
              <a:t>This project will ultimately predict if the Space X Falcon 9 first stage will land successfully.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16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Pie chart for the launch site with highest launch success ratio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4"/>
                <a:stretch>
                  <a:fillRect t="-163333" r="-9950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317072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Outcome VS. Payload scatter plot for all sites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4367259"/>
            <a:ext cx="5968594" cy="2031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/>
              <a:t>0 – 4000 kg (low payloads)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/>
              <a:t>4000 – 10000 kg (massive payloads)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From these 2 plots, it can be shown that </a:t>
            </a:r>
            <a:r>
              <a:rPr lang="en-GB" sz="1400" dirty="0">
                <a:solidFill>
                  <a:schemeClr val="accent2"/>
                </a:solidFill>
              </a:rPr>
              <a:t>the success for massive payloads is lower than that for low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It is also worth noting that some booster types (v1.0 and B5) have not been launched with massive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48518-4DB7-4DAD-B600-4D01734CCAF1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F897C79-8842-4030-B024-07ED06BBDBE1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86139-AE5C-472D-A07E-F0EAE9BE67BE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92F50B-038A-41B2-86BA-90EAF2CD9EEA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3B9AA0-D0D2-43E3-86A3-76CEFB47747A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C7FF4-3442-4BB5-BF1C-9D892092DB5A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9B27C-493F-44E9-A644-15B842A0F7A6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5"/>
                <a:stretch>
                  <a:fillRect t="-163333" r="-10945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92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/>
          <a:lstStyle/>
          <a:p>
            <a:r>
              <a:rPr lang="en-GB" dirty="0"/>
              <a:t>PREDICTIVE ANALYSIS - </a:t>
            </a:r>
            <a:r>
              <a:rPr lang="en-GB" dirty="0">
                <a:solidFill>
                  <a:schemeClr val="accent2"/>
                </a:solidFill>
              </a:rPr>
              <a:t>CLASSIFICATION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5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ACCURACY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19179" cy="4951413"/>
          </a:xfrm>
        </p:spPr>
        <p:txBody>
          <a:bodyPr/>
          <a:lstStyle/>
          <a:p>
            <a:r>
              <a:rPr lang="en-GB" dirty="0"/>
              <a:t>Plotting the Accuracy Score and Best Score for each classification algorithm produces the following result: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/>
              <a:t>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Best Score is 90.36%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8719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8048" y="1447800"/>
            <a:ext cx="5282952" cy="495141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shown previously, best performing classification model is 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/>
              <a:t>model, with an accuracy of 94.44%.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other 17 results are correctly classified (5 did not land, 12 did land).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143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21169"/>
            <a:ext cx="11386134" cy="10156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8066241" cy="4951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Between 2010 and 2013, all landings were unsuccessful (as the success rate is 0).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After 2013, the success rate generally increased, despite small dips in </a:t>
            </a:r>
            <a:r>
              <a:rPr lang="en-GB" sz="1050" dirty="0"/>
              <a:t>2018 and 2020.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050" dirty="0"/>
              <a:t>After 2016, there was always a greater than 50% chance of success.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Orbit types ES-L1, GEO, HEO, and SSO, have the highest (100%) success rate.</a:t>
            </a:r>
          </a:p>
          <a:p>
            <a:pPr lvl="2"/>
            <a:r>
              <a:rPr lang="en-GB" sz="12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/>
              <a:t>The 100% success rate in SSO is more impressive, with 5 successful flights.</a:t>
            </a:r>
          </a:p>
          <a:p>
            <a:pPr lvl="2"/>
            <a:r>
              <a:rPr lang="en-GB" sz="1200" dirty="0"/>
              <a:t>The orbit types PO, ISS, and LEO, have more success with heavy payloads:</a:t>
            </a:r>
          </a:p>
          <a:p>
            <a:pPr lvl="2"/>
            <a:r>
              <a:rPr lang="en-GB" sz="1200" dirty="0"/>
              <a:t>VLEO (Very Low Earth Orbit) launches are associated with heavier payloads, which makes intuitive sense.</a:t>
            </a:r>
          </a:p>
          <a:p>
            <a:pPr lvl="1"/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launch site </a:t>
            </a:r>
            <a:r>
              <a:rPr lang="en-GB" sz="1400" dirty="0">
                <a:solidFill>
                  <a:schemeClr val="accent2"/>
                </a:solidFill>
              </a:rPr>
              <a:t>KSC LC-39 A</a:t>
            </a:r>
            <a:r>
              <a:rPr lang="en-GB" sz="1400" dirty="0"/>
              <a:t> 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success for massive payloads (over 4000kg) is lower than that for low payloads.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best performing classification model is the Decision Tree model, with an accuracy of 94.44%.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AB9C7E-9F36-442F-B2CA-867B86B95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564E096-29E5-4B66-AD8E-B2B2785A3592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255572AB-0488-4295-9F76-6644A535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83B84E-793F-46C7-B885-28AB2EE5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CC9948-E1E4-4C33-AD1B-66E1EFB60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279BAC3-BC82-4D04-A7E0-21C8A58695A6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85E3C5A5-C061-4F25-A747-A2583DD8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9" name="Picture 8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E238F02F-1A57-4F59-82AD-DA2E7484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98632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21169"/>
            <a:ext cx="11386134" cy="1015663"/>
          </a:xfrm>
        </p:spPr>
        <p:txBody>
          <a:bodyPr/>
          <a:lstStyle/>
          <a:p>
            <a:r>
              <a:rPr lang="en-GB" dirty="0"/>
              <a:t>APPENDIX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63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62" y="-222569"/>
            <a:ext cx="10515600" cy="1325563"/>
          </a:xfrm>
        </p:spPr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099A1-48BE-40EF-8C62-B563FE680D62}"/>
              </a:ext>
            </a:extLst>
          </p:cNvPr>
          <p:cNvSpPr txBox="1"/>
          <p:nvPr/>
        </p:nvSpPr>
        <p:spPr>
          <a:xfrm>
            <a:off x="154062" y="1106742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logic to clean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46" y="790594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46" y="4279041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3" y="1875614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288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63" y="-31049"/>
            <a:ext cx="10515600" cy="1325563"/>
          </a:xfrm>
        </p:spPr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F96D5-27AA-4B7D-BE40-8798D1CCEA6F}"/>
              </a:ext>
            </a:extLst>
          </p:cNvPr>
          <p:cNvSpPr txBox="1"/>
          <p:nvPr/>
        </p:nvSpPr>
        <p:spPr>
          <a:xfrm>
            <a:off x="154063" y="1106742"/>
            <a:ext cx="3698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functions for web scraping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Custom logic to fill up the launch_dict values with values from the launch tables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73C304-83A3-4986-BB7D-679AC41AE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807114" y="365125"/>
            <a:ext cx="3024336" cy="6336704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AC72B9-BD42-4F36-881C-B985120BA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982979" y="1645351"/>
            <a:ext cx="4226042" cy="5050635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339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SUMMARY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22DA3B6-DC47-4B36-985D-C5E3E531C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/>
          <a:lstStyle/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Collection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Making GET requests to the SpaceX REST API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Web Scraping</a:t>
            </a:r>
            <a:endParaRPr lang="en-GB" sz="11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Wrangling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Using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fillna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remove NaN values</a:t>
            </a:r>
            <a:endParaRPr lang="en-GB" sz="1400" dirty="0">
              <a:solidFill>
                <a:schemeClr val="accent2"/>
              </a:solidFill>
            </a:endParaRP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the 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value_counts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1400" dirty="0">
                <a:solidFill>
                  <a:schemeClr val="bg1"/>
                </a:solidFill>
              </a:rPr>
              <a:t> method to determine the following: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of launches on each site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and occurrence of each orbit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and occurrence of mission outcome per orbit type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Creating a landing outcome label that shows the following: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0 when the booster did not land successfully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1 when the booster did land successfully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Exploratory Data Analysis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SQL queries to manipulate and evaluate the SpaceX dataset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Pandas and Matplotlib to visualize relationships between variables, and determine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Interactive Visual Analytics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Geospatial analytics using Folium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Creating an interactive dashboard using Plotly Dash</a:t>
            </a:r>
            <a:endParaRPr lang="en-GB" sz="1600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Modelling and Evaluation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Scikit-Learn to: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Pre-process (standardize) the data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Split the data into training and testing data using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train_test_split</a:t>
            </a:r>
            <a:endParaRPr lang="en-GB" sz="14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Train different classification models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Find hyperparameters using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Plotting confusion matrices for each classification model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Assessing the accuracy of each classification model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608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0" y="-183667"/>
            <a:ext cx="7605315" cy="1732102"/>
          </a:xfrm>
        </p:spPr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0C2330-BF1D-4503-B900-3E52703BF8F7}"/>
              </a:ext>
            </a:extLst>
          </p:cNvPr>
          <p:cNvSpPr txBox="1"/>
          <p:nvPr/>
        </p:nvSpPr>
        <p:spPr>
          <a:xfrm>
            <a:off x="129257" y="1194062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EA4B77-B14B-4AED-97DA-838569B509F9}"/>
              </a:ext>
            </a:extLst>
          </p:cNvPr>
          <p:cNvGrpSpPr/>
          <p:nvPr/>
        </p:nvGrpSpPr>
        <p:grpSpPr>
          <a:xfrm>
            <a:off x="7277765" y="488819"/>
            <a:ext cx="4032448" cy="1230027"/>
            <a:chOff x="6816081" y="381857"/>
            <a:chExt cx="4032448" cy="12300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EC541-DE3E-4EBC-81B6-66449314609B}"/>
              </a:ext>
            </a:extLst>
          </p:cNvPr>
          <p:cNvGrpSpPr/>
          <p:nvPr/>
        </p:nvGrpSpPr>
        <p:grpSpPr>
          <a:xfrm>
            <a:off x="5930762" y="1823886"/>
            <a:ext cx="6213910" cy="2403187"/>
            <a:chOff x="5930762" y="1809537"/>
            <a:chExt cx="6213910" cy="24031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8B6911-FF5D-43E7-9056-26CA6E55DD15}"/>
              </a:ext>
            </a:extLst>
          </p:cNvPr>
          <p:cNvGrpSpPr/>
          <p:nvPr/>
        </p:nvGrpSpPr>
        <p:grpSpPr>
          <a:xfrm>
            <a:off x="7809085" y="4439075"/>
            <a:ext cx="2457265" cy="504475"/>
            <a:chOff x="7798656" y="4467569"/>
            <a:chExt cx="2457265" cy="5044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F9CF10-30F9-48AF-A7CC-7062B101402C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E7156280-6B7B-4263-AB17-22F35BB5C7C3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C2D145-0795-41DD-8639-5A50A568CAFD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F5F8729-7120-4FC0-A214-0E201FF45A95}"/>
              </a:ext>
            </a:extLst>
          </p:cNvPr>
          <p:cNvSpPr/>
          <p:nvPr/>
        </p:nvSpPr>
        <p:spPr>
          <a:xfrm>
            <a:off x="5831480" y="170614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4B7EFC1-B1A7-4EAA-A519-F90F8E046CAD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1E096-CF07-4BAD-9BB4-326F2C912DFC}"/>
              </a:ext>
            </a:extLst>
          </p:cNvPr>
          <p:cNvGrpSpPr/>
          <p:nvPr/>
        </p:nvGrpSpPr>
        <p:grpSpPr>
          <a:xfrm>
            <a:off x="129947" y="2051718"/>
            <a:ext cx="5423684" cy="4329610"/>
            <a:chOff x="129947" y="2051718"/>
            <a:chExt cx="5423684" cy="43296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1FFF33-65B6-4126-B55E-508CDD5D8B69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65A5E703-357F-4EF5-B517-4985A9130901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D57F5A6-0768-4894-BEB3-23DC34CCF17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12783AC-107E-405B-AE46-76495AA5CA2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C1BC811-1AB8-44D5-AE89-6B3B0BEE0976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6B7E9F0-44CA-4F36-ADA8-156F71E5241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602B558-EDB7-4511-8362-1C6AE3BC95E6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C6252E2-606D-4907-8C99-DEA8C3F3654C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33A18F6-5932-4DE6-B681-CE6A21D572F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FA3418-D807-4483-9363-C1DAFE87537B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BD331684-A308-4CCB-8AE8-62715ED400F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BE57BA1-DE81-4A82-9DE8-7E7F7A17021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020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7705CB-E1C2-4BF4-9E9D-C843ED679950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054"/>
            <a:ext cx="10515600" cy="1325563"/>
          </a:xfrm>
        </p:spPr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A44B8E-D348-4CB3-83E2-601D9AC90427}"/>
              </a:ext>
            </a:extLst>
          </p:cNvPr>
          <p:cNvSpPr txBox="1"/>
          <p:nvPr/>
        </p:nvSpPr>
        <p:spPr>
          <a:xfrm>
            <a:off x="154062" y="1052736"/>
            <a:ext cx="5709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3EAAE0C-AD15-43D9-AB32-6192AE475489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B459F7-1B9F-459C-BC06-767291EFDCD1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2A782CB-FBF8-480B-9344-F1A3121A2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94D50CC-53FA-4221-81D3-C6F34482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BB7E310-5744-44CD-9D4B-B79E10657BB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4FE2AD-8293-4A18-9CD6-4214211CE245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B2C9F3D2-C317-4CBA-81AC-EA9F4FFFE359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D8C8F7F-9D39-4618-9E2F-5BE725E8339B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73F6E9-84C5-4B5E-88F5-979E8C598231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7C2E8E-94D3-4BB8-80CE-7A7EAD67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0761B1-1B75-4004-9D23-2B51C0ECF96A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176D75B-05EA-4B19-B6D3-B418F14B0ADD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F5A6ED4-370A-42C9-A9A3-6C185B573F1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8423B1-0899-4D23-A5E4-6ECDD666553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9C8CD23-1B6A-44BA-8736-7C171EE6EF3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E6729FD-4367-4F64-9850-04C6BA33956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6ECCBD-95B3-406E-A51B-0005DBA8196C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CEF0B9A-0F09-4660-86B1-07EF3DC71DEF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7A6FD15-083C-4BB2-978A-DC3F7C05514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C6E4DA-0F06-4249-8C07-86CCC23EB04E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385DFA2-E084-4E8A-A64B-2ECACEE0EA10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EE615F-EF95-4FB7-906D-F01590F3B3C5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71107B7-A607-4F22-84FD-0375DDEE24FE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BC70F49-C9CD-4930-90C2-C2E9F0A1C606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B53FA17-FB4A-40DC-9347-88CE67C7A46B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8AEA285-1F25-41B4-893E-13537A7950FB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090EF49-CE73-4961-B2C7-1E72A88061A7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0A95C-6072-4320-80E0-ADEBED7CD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9CF67DA-B6BD-442A-9E3B-E9F82178A808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26895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0" y="291007"/>
            <a:ext cx="7783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MANIPULATION/WRANGLING 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1"/>
            <a:ext cx="6339259" cy="1765176"/>
          </a:xfrm>
          <a:solidFill>
            <a:schemeClr val="bg2">
              <a:lumMod val="25000"/>
            </a:schemeClr>
          </a:solidFill>
        </p:spPr>
        <p:txBody>
          <a:bodyPr>
            <a:noAutofit/>
          </a:bodyPr>
          <a:lstStyle/>
          <a:p>
            <a:pPr lvl="1" indent="0">
              <a:buNone/>
            </a:pPr>
            <a:r>
              <a:rPr lang="en-GB" sz="1200" dirty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The SpaceX dataset contains several Space X  launch facilities, and each location is in the </a:t>
            </a:r>
            <a:r>
              <a:rPr lang="en-GB" sz="1200" dirty="0">
                <a:solidFill>
                  <a:srgbClr val="61AFEF"/>
                </a:solidFill>
              </a:rPr>
              <a:t>LaunchSite</a:t>
            </a:r>
            <a:r>
              <a:rPr lang="en-GB" sz="1200" dirty="0">
                <a:solidFill>
                  <a:schemeClr val="bg1"/>
                </a:solidFill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Each launch aims to a dedicated orbit, and some of the common orbit types are shown in the figure below. The orbit type is in the </a:t>
            </a:r>
            <a:r>
              <a:rPr lang="en-GB" sz="1200" dirty="0">
                <a:solidFill>
                  <a:srgbClr val="61AFEF"/>
                </a:solidFill>
              </a:rPr>
              <a:t>Orbit</a:t>
            </a:r>
            <a:r>
              <a:rPr lang="en-GB" sz="1200" dirty="0"/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1" indent="0">
              <a:buNone/>
            </a:pPr>
            <a:r>
              <a:rPr lang="en-GB" sz="1200" dirty="0"/>
              <a:t>Initial Data Exploration: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Using the </a:t>
            </a:r>
            <a:r>
              <a:rPr lang="en-GB" sz="1200" b="0" dirty="0">
                <a:solidFill>
                  <a:schemeClr val="accent1"/>
                </a:solidFill>
                <a:effectLst/>
              </a:rPr>
              <a:t>.value_counts()</a:t>
            </a:r>
            <a:r>
              <a:rPr lang="en-GB" sz="12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2" indent="0"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805384" y="2773364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08" y="477487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E524EA-EA80-4A0C-9D92-2380D4F9BC81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6529085-605B-4B27-AD4D-35152471B00E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3E9F6F-F3FA-4E61-BD97-9A24F8205556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05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52" y="294905"/>
            <a:ext cx="10515600" cy="1325563"/>
          </a:xfrm>
        </p:spPr>
        <p:txBody>
          <a:bodyPr/>
          <a:lstStyle/>
          <a:p>
            <a:r>
              <a:rPr lang="en-US" dirty="0"/>
              <a:t>DATA MANIPULATION/WRANGLING 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7419379" cy="4951413"/>
          </a:xfrm>
        </p:spPr>
        <p:txBody>
          <a:bodyPr/>
          <a:lstStyle/>
          <a:p>
            <a:pPr lvl="1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landing outcome is shown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400" dirty="0"/>
              <a:t> column: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 dirty="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 dirty="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 dirty="0"/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 dirty="0"/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 dirty="0"/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 dirty="0"/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 dirty="0"/>
              <a:t>and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None </a:t>
            </a:r>
            <a:r>
              <a:rPr lang="en-GB" sz="1200" dirty="0"/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None/>
            </a:pPr>
            <a:r>
              <a:rPr lang="en-GB" sz="1600" dirty="0"/>
              <a:t>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Defining a set of unsuccessful (bad) outcomes,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Creating a list,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/>
              <a:t>, where the element is 0 if the corresponding  row  in 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/>
              <a:t>is in the set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/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/>
              <a:t> column that  contains the values from the list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Export the DataFrame as a .csv 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30511-C957-4952-AB09-8E969DBA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7F3D1-90B6-4134-8857-3B06F3A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75496B-53CE-4EE1-83CF-AF3B8527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ED9ABB-61DC-420D-BD60-52BFA3DF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DF1107F-F74A-4304-8DE6-93916235A5B1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093CA5-2EC8-4B34-A1C8-F0C4091F6EE7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2402AA-948A-4B29-B94D-F54509BA10E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CE79089-D131-4132-9A95-62FAEED47BA8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456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3728</Words>
  <Application>Microsoft Office PowerPoint</Application>
  <PresentationFormat>Widescreen</PresentationFormat>
  <Paragraphs>480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Office Theme</vt:lpstr>
      <vt:lpstr>IBM Data Science Capstone Project</vt:lpstr>
      <vt:lpstr>Outline</vt:lpstr>
      <vt:lpstr>Executive Summary</vt:lpstr>
      <vt:lpstr>Introduction</vt:lpstr>
      <vt:lpstr>METHODOLOGY SUMMARY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 </vt:lpstr>
      <vt:lpstr>EDA - WITH VISUALIZATION</vt:lpstr>
      <vt:lpstr>Launch 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  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CONCLUSIONS</vt:lpstr>
      <vt:lpstr>CONCLUSIONS</vt:lpstr>
      <vt:lpstr>APPENDIX</vt:lpstr>
      <vt:lpstr>DATA COLLECTION – space x REST api</vt:lpstr>
      <vt:lpstr>DATA COLLECTION – WEB SCRAPING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</dc:title>
  <dc:creator>Low, Edward</dc:creator>
  <cp:lastModifiedBy>Low, Edward</cp:lastModifiedBy>
  <cp:revision>3</cp:revision>
  <dcterms:created xsi:type="dcterms:W3CDTF">2022-08-18T00:52:15Z</dcterms:created>
  <dcterms:modified xsi:type="dcterms:W3CDTF">2022-08-18T01:16:39Z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9bec58-8084-492e-8360-0e1cfe36408c_Enabled">
    <vt:lpwstr>true</vt:lpwstr>
  </property>
  <property fmtid="{D5CDD505-2E9C-101B-9397-08002B2CF9AE}" pid="3" name="MSIP_Label_3c9bec58-8084-492e-8360-0e1cfe36408c_SetDate">
    <vt:lpwstr>2022-08-18T00:52:15Z</vt:lpwstr>
  </property>
  <property fmtid="{D5CDD505-2E9C-101B-9397-08002B2CF9AE}" pid="4" name="MSIP_Label_3c9bec58-8084-492e-8360-0e1cfe36408c_Method">
    <vt:lpwstr>Standard</vt:lpwstr>
  </property>
  <property fmtid="{D5CDD505-2E9C-101B-9397-08002B2CF9AE}" pid="5" name="MSIP_Label_3c9bec58-8084-492e-8360-0e1cfe36408c_Name">
    <vt:lpwstr>Not Protected -Pilot</vt:lpwstr>
  </property>
  <property fmtid="{D5CDD505-2E9C-101B-9397-08002B2CF9AE}" pid="6" name="MSIP_Label_3c9bec58-8084-492e-8360-0e1cfe36408c_SiteId">
    <vt:lpwstr>f35a6974-607f-47d4-82d7-ff31d7dc53a5</vt:lpwstr>
  </property>
  <property fmtid="{D5CDD505-2E9C-101B-9397-08002B2CF9AE}" pid="7" name="MSIP_Label_3c9bec58-8084-492e-8360-0e1cfe36408c_ActionId">
    <vt:lpwstr>493623b4-bfa5-4638-95c3-23b8c254f0bc</vt:lpwstr>
  </property>
  <property fmtid="{D5CDD505-2E9C-101B-9397-08002B2CF9AE}" pid="8" name="MSIP_Label_3c9bec58-8084-492e-8360-0e1cfe36408c_ContentBits">
    <vt:lpwstr>0</vt:lpwstr>
  </property>
</Properties>
</file>